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4"/>
  </p:notesMasterIdLst>
  <p:handoutMasterIdLst>
    <p:handoutMasterId r:id="rId15"/>
  </p:handoutMasterIdLst>
  <p:sldIdLst>
    <p:sldId id="312" r:id="rId5"/>
    <p:sldId id="304" r:id="rId6"/>
    <p:sldId id="307" r:id="rId7"/>
    <p:sldId id="282" r:id="rId8"/>
    <p:sldId id="281" r:id="rId9"/>
    <p:sldId id="323" r:id="rId10"/>
    <p:sldId id="324" r:id="rId11"/>
    <p:sldId id="317" r:id="rId12"/>
    <p:sldId id="297" r:id="rId1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8" d="100"/>
          <a:sy n="78" d="100"/>
        </p:scale>
        <p:origin x="878"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1B044-91CE-CEFD-1068-24F7514E0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50134-8AB2-71EC-7709-51344D054A9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F10971E-1478-FB9E-1845-FFB022B5D03C}"/>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76209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87DC-F205-3FA4-EBF6-50559430B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9F3BB-09BF-693B-AB5B-9E18BB3E44A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B3C2CF5-B9E5-D669-A626-263132A7495D}"/>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499056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89" y="367776"/>
            <a:ext cx="6392421" cy="3831221"/>
          </a:xfrm>
        </p:spPr>
        <p:txBody>
          <a:bodyPr anchor="ctr"/>
          <a:lstStyle/>
          <a:p>
            <a:pPr>
              <a:lnSpc>
                <a:spcPct val="150000"/>
              </a:lnSpc>
            </a:pPr>
            <a:r>
              <a:rPr lang="en-US" sz="4000" i="0" dirty="0">
                <a:solidFill>
                  <a:srgbClr val="2B2B2B"/>
                </a:solidFill>
                <a:effectLst/>
                <a:latin typeface="YAFdJpYuLss 0"/>
              </a:rPr>
              <a:t>BBA SEM V-ESB</a:t>
            </a:r>
            <a:br>
              <a:rPr lang="en-US" sz="4000" i="0" dirty="0">
                <a:solidFill>
                  <a:srgbClr val="2B2B2B"/>
                </a:solidFill>
                <a:effectLst/>
                <a:latin typeface="YAFdJpYuLss 0"/>
              </a:rPr>
            </a:br>
            <a:r>
              <a:rPr lang="en-US" sz="4000" i="0" dirty="0">
                <a:solidFill>
                  <a:srgbClr val="2B2B2B"/>
                </a:solidFill>
                <a:effectLst/>
                <a:latin typeface="YAFdJpYuLss 0"/>
              </a:rPr>
              <a:t>UNIT - II</a:t>
            </a:r>
            <a:endParaRPr lang="en-US" sz="4000" dirty="0">
              <a:solidFill>
                <a:srgbClr val="2B2B2B"/>
              </a:solidFill>
              <a:effectLst/>
              <a:latin typeface="YAFdJpYuLss 0"/>
            </a:endParaRPr>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sz="3600" i="0" dirty="0">
                <a:solidFill>
                  <a:srgbClr val="2B2B2B"/>
                </a:solidFill>
                <a:effectLst/>
                <a:latin typeface="YAFdJpYuLss 0"/>
              </a:rPr>
              <a:t>Choice of business: </a:t>
            </a:r>
            <a:endParaRPr lang="en-US" dirty="0"/>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lstStyle/>
          <a:p>
            <a:r>
              <a:rPr lang="en-US" sz="2400" i="0" dirty="0">
                <a:solidFill>
                  <a:srgbClr val="2B2B2B"/>
                </a:solidFill>
                <a:effectLst/>
                <a:latin typeface="YAFdJpYuLss 0"/>
              </a:rPr>
              <a:t>Size of a business unit, </a:t>
            </a:r>
            <a:br>
              <a:rPr lang="en-US" sz="2400" dirty="0">
                <a:solidFill>
                  <a:srgbClr val="2B2B2B"/>
                </a:solidFill>
                <a:effectLst/>
                <a:latin typeface="YAFdJpYuLss 0"/>
              </a:rPr>
            </a:br>
            <a:r>
              <a:rPr lang="en-US" sz="2400" i="0" dirty="0">
                <a:solidFill>
                  <a:srgbClr val="2B2B2B"/>
                </a:solidFill>
                <a:effectLst/>
                <a:latin typeface="YAFdJpYuLss 0"/>
              </a:rPr>
              <a:t>Optimum firm, </a:t>
            </a:r>
            <a:br>
              <a:rPr lang="en-US" sz="2400" dirty="0">
                <a:solidFill>
                  <a:srgbClr val="2B2B2B"/>
                </a:solidFill>
                <a:effectLst/>
                <a:latin typeface="YAFdJpYuLss 0"/>
              </a:rPr>
            </a:br>
            <a:r>
              <a:rPr lang="en-US" sz="2400" i="0" dirty="0">
                <a:solidFill>
                  <a:srgbClr val="2B2B2B"/>
                </a:solidFill>
                <a:effectLst/>
                <a:latin typeface="YAFdJpYuLss 0"/>
              </a:rPr>
              <a:t>Representative firm</a:t>
            </a:r>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pPr algn="just"/>
            <a:r>
              <a:rPr lang="en-US" sz="2000" b="0" i="0" cap="none" dirty="0">
                <a:solidFill>
                  <a:srgbClr val="2B2B2B"/>
                </a:solidFill>
                <a:effectLst/>
                <a:latin typeface="Times New Roman" panose="02020603050405020304" pitchFamily="18" charset="0"/>
                <a:cs typeface="Times New Roman" panose="02020603050405020304" pitchFamily="18" charset="0"/>
              </a:rPr>
              <a:t>The size of a business unit can vary significantly depending on the organization and industry. Business units can range from small, specialized teams within a larger corporation to substantial divisions with hundreds or even thousands of employees. Factors influencing size include the scope of operations, market reach, revenue contribution, and strategic importance within the overall structure of the parent company</a:t>
            </a:r>
            <a:endParaRPr lang="en-US" sz="2000" b="0" cap="none" dirty="0">
              <a:latin typeface="Times New Roman" panose="02020603050405020304" pitchFamily="18" charset="0"/>
              <a:cs typeface="Times New Roman" panose="02020603050405020304" pitchFamily="18" charset="0"/>
            </a:endParaRPr>
          </a:p>
        </p:txBody>
      </p:sp>
      <p:pic>
        <p:nvPicPr>
          <p:cNvPr id="7" name="Picture Placeholder 6" descr="A person standing in front of a whiteboard">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369340" y="431606"/>
            <a:ext cx="7965461" cy="994164"/>
          </a:xfrm>
        </p:spPr>
        <p:txBody>
          <a:bodyPr/>
          <a:lstStyle/>
          <a:p>
            <a:pPr algn="ctr"/>
            <a:r>
              <a:rPr lang="en-US" dirty="0"/>
              <a:t>business unit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dirty="0"/>
          </a:p>
        </p:txBody>
      </p:sp>
      <p:sp>
        <p:nvSpPr>
          <p:cNvPr id="6" name="Rectangle 5">
            <a:extLst>
              <a:ext uri="{FF2B5EF4-FFF2-40B4-BE49-F238E27FC236}">
                <a16:creationId xmlns:a16="http://schemas.microsoft.com/office/drawing/2014/main" id="{912E7A29-50B4-E792-0FDE-D4FBF1B9BD22}"/>
              </a:ext>
            </a:extLst>
          </p:cNvPr>
          <p:cNvSpPr/>
          <p:nvPr/>
        </p:nvSpPr>
        <p:spPr>
          <a:xfrm>
            <a:off x="2541641" y="3443748"/>
            <a:ext cx="3116826" cy="1504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80ADE1EE-4ADE-3C73-88A5-3DD48F0D7E14}"/>
              </a:ext>
            </a:extLst>
          </p:cNvPr>
          <p:cNvSpPr txBox="1"/>
          <p:nvPr/>
        </p:nvSpPr>
        <p:spPr>
          <a:xfrm>
            <a:off x="2541641" y="3718862"/>
            <a:ext cx="3116826" cy="954107"/>
          </a:xfrm>
          <a:prstGeom prst="rect">
            <a:avLst/>
          </a:prstGeom>
          <a:noFill/>
        </p:spPr>
        <p:txBody>
          <a:bodyPr wrap="square" rtlCol="0">
            <a:spAutoFit/>
          </a:bodyPr>
          <a:lstStyle/>
          <a:p>
            <a:pPr algn="ctr"/>
            <a:r>
              <a:rPr lang="en-IN" sz="2800" dirty="0"/>
              <a:t>Small Business Unit</a:t>
            </a:r>
          </a:p>
        </p:txBody>
      </p:sp>
      <p:sp>
        <p:nvSpPr>
          <p:cNvPr id="10" name="Rectangle 9">
            <a:extLst>
              <a:ext uri="{FF2B5EF4-FFF2-40B4-BE49-F238E27FC236}">
                <a16:creationId xmlns:a16="http://schemas.microsoft.com/office/drawing/2014/main" id="{BC6BFB22-2A7B-BA64-28BE-7E874CB99DF3}"/>
              </a:ext>
            </a:extLst>
          </p:cNvPr>
          <p:cNvSpPr/>
          <p:nvPr/>
        </p:nvSpPr>
        <p:spPr>
          <a:xfrm>
            <a:off x="5793658" y="2563761"/>
            <a:ext cx="3116826" cy="1504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BDBEF3C7-6759-0846-1315-39E35D48B58B}"/>
              </a:ext>
            </a:extLst>
          </p:cNvPr>
          <p:cNvSpPr txBox="1"/>
          <p:nvPr/>
        </p:nvSpPr>
        <p:spPr>
          <a:xfrm>
            <a:off x="5793658" y="2838875"/>
            <a:ext cx="3116826" cy="954107"/>
          </a:xfrm>
          <a:prstGeom prst="rect">
            <a:avLst/>
          </a:prstGeom>
          <a:noFill/>
        </p:spPr>
        <p:txBody>
          <a:bodyPr wrap="square" rtlCol="0">
            <a:spAutoFit/>
          </a:bodyPr>
          <a:lstStyle/>
          <a:p>
            <a:pPr algn="ctr"/>
            <a:r>
              <a:rPr lang="en-IN" sz="2800" dirty="0"/>
              <a:t>Medium Sized Business Unit</a:t>
            </a:r>
          </a:p>
        </p:txBody>
      </p:sp>
      <p:sp>
        <p:nvSpPr>
          <p:cNvPr id="12" name="Rectangle 11">
            <a:extLst>
              <a:ext uri="{FF2B5EF4-FFF2-40B4-BE49-F238E27FC236}">
                <a16:creationId xmlns:a16="http://schemas.microsoft.com/office/drawing/2014/main" id="{5FA4EDA1-BF3B-F2DD-24AA-65CC0799A2B3}"/>
              </a:ext>
            </a:extLst>
          </p:cNvPr>
          <p:cNvSpPr/>
          <p:nvPr/>
        </p:nvSpPr>
        <p:spPr>
          <a:xfrm>
            <a:off x="9038300" y="3446199"/>
            <a:ext cx="3116826" cy="1504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50FE1887-CE8F-773B-A8EF-69CB613E7523}"/>
              </a:ext>
            </a:extLst>
          </p:cNvPr>
          <p:cNvSpPr txBox="1"/>
          <p:nvPr/>
        </p:nvSpPr>
        <p:spPr>
          <a:xfrm>
            <a:off x="9038300" y="3721313"/>
            <a:ext cx="3116826" cy="954107"/>
          </a:xfrm>
          <a:prstGeom prst="rect">
            <a:avLst/>
          </a:prstGeom>
          <a:noFill/>
        </p:spPr>
        <p:txBody>
          <a:bodyPr wrap="square" rtlCol="0">
            <a:spAutoFit/>
          </a:bodyPr>
          <a:lstStyle/>
          <a:p>
            <a:pPr algn="ctr"/>
            <a:r>
              <a:rPr lang="en-IN" sz="2800" dirty="0"/>
              <a:t>Large Business Unit</a:t>
            </a:r>
          </a:p>
        </p:txBody>
      </p:sp>
      <p:cxnSp>
        <p:nvCxnSpPr>
          <p:cNvPr id="15" name="Straight Arrow Connector 14">
            <a:extLst>
              <a:ext uri="{FF2B5EF4-FFF2-40B4-BE49-F238E27FC236}">
                <a16:creationId xmlns:a16="http://schemas.microsoft.com/office/drawing/2014/main" id="{7EBEACA4-97A0-6682-1590-C502F26B71A4}"/>
              </a:ext>
            </a:extLst>
          </p:cNvPr>
          <p:cNvCxnSpPr>
            <a:stCxn id="2" idx="2"/>
          </p:cNvCxnSpPr>
          <p:nvPr/>
        </p:nvCxnSpPr>
        <p:spPr>
          <a:xfrm flipH="1">
            <a:off x="7352070" y="1425770"/>
            <a:ext cx="1" cy="933972"/>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FB1144-6027-B869-7187-EC2A781DE5E9}"/>
              </a:ext>
            </a:extLst>
          </p:cNvPr>
          <p:cNvCxnSpPr/>
          <p:nvPr/>
        </p:nvCxnSpPr>
        <p:spPr>
          <a:xfrm>
            <a:off x="3647768" y="1892756"/>
            <a:ext cx="7244463" cy="0"/>
          </a:xfrm>
          <a:prstGeom prst="line">
            <a:avLst/>
          </a:prstGeom>
          <a:ln w="730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C9EF76-6374-DB64-B4B6-46251E7862D7}"/>
              </a:ext>
            </a:extLst>
          </p:cNvPr>
          <p:cNvCxnSpPr/>
          <p:nvPr/>
        </p:nvCxnSpPr>
        <p:spPr>
          <a:xfrm flipH="1">
            <a:off x="3647767" y="1871836"/>
            <a:ext cx="1" cy="933972"/>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E7EDB5-EF39-02B2-AC93-84F8840291C2}"/>
              </a:ext>
            </a:extLst>
          </p:cNvPr>
          <p:cNvCxnSpPr/>
          <p:nvPr/>
        </p:nvCxnSpPr>
        <p:spPr>
          <a:xfrm flipH="1">
            <a:off x="10901848" y="1871836"/>
            <a:ext cx="1" cy="933972"/>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6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648929" y="565662"/>
            <a:ext cx="5259554" cy="1371293"/>
          </a:xfrm>
        </p:spPr>
        <p:txBody>
          <a:bodyPr/>
          <a:lstStyle/>
          <a:p>
            <a:r>
              <a:rPr lang="en-US" dirty="0"/>
              <a:t>SMALL BUSINESS UNIT</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540774" y="2215925"/>
            <a:ext cx="6685935" cy="3889908"/>
          </a:xfrm>
        </p:spPr>
        <p:txBody>
          <a:bodyPr>
            <a:normAutofit lnSpcReduction="10000"/>
          </a:bodyPr>
          <a:lstStyle/>
          <a:p>
            <a:r>
              <a:rPr lang="en-US" sz="2000" dirty="0"/>
              <a:t>Team Size: Typically have a smaller team of employees focused on specific tasks or projects.</a:t>
            </a:r>
          </a:p>
          <a:p>
            <a:endParaRPr lang="en-US" sz="2000" dirty="0"/>
          </a:p>
          <a:p>
            <a:r>
              <a:rPr lang="en-US" sz="2000" dirty="0"/>
              <a:t>Scope: Focus on niche markets, products, or services with limited geographical reach.</a:t>
            </a:r>
          </a:p>
          <a:p>
            <a:endParaRPr lang="en-US" sz="2000" dirty="0"/>
          </a:p>
          <a:p>
            <a:r>
              <a:rPr lang="en-US" sz="2000" dirty="0"/>
              <a:t>Flexibility: More agile and adaptable to market changes and customer needs.</a:t>
            </a:r>
          </a:p>
          <a:p>
            <a:endParaRPr lang="en-US" sz="2000" dirty="0"/>
          </a:p>
          <a:p>
            <a:r>
              <a:rPr lang="en-US" sz="2000" dirty="0"/>
              <a:t>Operational Efficiency: Can operate with lower overhead costs and more streamlined processes.</a:t>
            </a:r>
          </a:p>
          <a:p>
            <a:endParaRPr lang="en-US" sz="2000" dirty="0"/>
          </a:p>
          <a:p>
            <a:r>
              <a:rPr lang="en-US" sz="2000" dirty="0"/>
              <a:t>Examples include small retail stores, home-based businesses, and small-scale manufacturing units.</a:t>
            </a:r>
          </a:p>
        </p:txBody>
      </p:sp>
      <p:pic>
        <p:nvPicPr>
          <p:cNvPr id="6" name="Picture Placeholder 5" descr="A person holding a microphone and standing in front of a group of people">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8913-D3A4-8A59-D98C-39770EF64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EE486-AE04-E64D-EDA6-DC28AA05583E}"/>
              </a:ext>
            </a:extLst>
          </p:cNvPr>
          <p:cNvSpPr>
            <a:spLocks noGrp="1"/>
          </p:cNvSpPr>
          <p:nvPr>
            <p:ph type="title"/>
          </p:nvPr>
        </p:nvSpPr>
        <p:spPr>
          <a:xfrm>
            <a:off x="648929" y="565662"/>
            <a:ext cx="5259554" cy="1371293"/>
          </a:xfrm>
        </p:spPr>
        <p:txBody>
          <a:bodyPr/>
          <a:lstStyle/>
          <a:p>
            <a:r>
              <a:rPr lang="en-US" dirty="0"/>
              <a:t>MEDIUM SIZED BUSINESS UNIT</a:t>
            </a:r>
          </a:p>
        </p:txBody>
      </p:sp>
      <p:sp>
        <p:nvSpPr>
          <p:cNvPr id="3" name="Text Placeholder 2">
            <a:extLst>
              <a:ext uri="{FF2B5EF4-FFF2-40B4-BE49-F238E27FC236}">
                <a16:creationId xmlns:a16="http://schemas.microsoft.com/office/drawing/2014/main" id="{9F1AF4F4-A0F7-C669-B43B-0D615358B41E}"/>
              </a:ext>
            </a:extLst>
          </p:cNvPr>
          <p:cNvSpPr>
            <a:spLocks noGrp="1"/>
          </p:cNvSpPr>
          <p:nvPr>
            <p:ph idx="1"/>
          </p:nvPr>
        </p:nvSpPr>
        <p:spPr>
          <a:xfrm>
            <a:off x="540774" y="2215924"/>
            <a:ext cx="6685935" cy="4273365"/>
          </a:xfrm>
        </p:spPr>
        <p:txBody>
          <a:bodyPr>
            <a:noAutofit/>
          </a:bodyPr>
          <a:lstStyle/>
          <a:p>
            <a:r>
              <a:rPr lang="en-US" sz="2000" dirty="0"/>
              <a:t>Team Size: Moderate-sized teams with specialized roles and functions.</a:t>
            </a:r>
          </a:p>
          <a:p>
            <a:endParaRPr lang="en-US" sz="2000" dirty="0"/>
          </a:p>
          <a:p>
            <a:r>
              <a:rPr lang="en-US" sz="2000" dirty="0"/>
              <a:t>Market Reach: Serve broader markets or regions within a country.</a:t>
            </a:r>
          </a:p>
          <a:p>
            <a:endParaRPr lang="en-US" sz="2000" dirty="0"/>
          </a:p>
          <a:p>
            <a:r>
              <a:rPr lang="en-US" sz="2000" dirty="0"/>
              <a:t>Resource Allocation: Have sufficient resources and budgets to support growth and expansion initiatives.</a:t>
            </a:r>
          </a:p>
          <a:p>
            <a:endParaRPr lang="en-US" sz="2000" dirty="0"/>
          </a:p>
          <a:p>
            <a:r>
              <a:rPr lang="en-US" sz="2000" dirty="0"/>
              <a:t>Management Complexity: Moderate levels of hierarchy and management layers.</a:t>
            </a:r>
          </a:p>
          <a:p>
            <a:endParaRPr lang="en-US" sz="2000" dirty="0"/>
          </a:p>
          <a:p>
            <a:r>
              <a:rPr lang="en-US" sz="2000" dirty="0"/>
              <a:t>Examples include regional distributors, medium-sized factories, and service providers.</a:t>
            </a:r>
          </a:p>
        </p:txBody>
      </p:sp>
      <p:pic>
        <p:nvPicPr>
          <p:cNvPr id="6" name="Picture Placeholder 5" descr="A person holding a microphone and standing in front of a group of people">
            <a:extLst>
              <a:ext uri="{FF2B5EF4-FFF2-40B4-BE49-F238E27FC236}">
                <a16:creationId xmlns:a16="http://schemas.microsoft.com/office/drawing/2014/main" id="{8E431D12-7615-2781-F144-EDF91D311623}"/>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146743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12F3-A92F-D083-EDCB-169C93779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3328F-BB34-E72C-EF91-DDA611F15EAB}"/>
              </a:ext>
            </a:extLst>
          </p:cNvPr>
          <p:cNvSpPr>
            <a:spLocks noGrp="1"/>
          </p:cNvSpPr>
          <p:nvPr>
            <p:ph type="title"/>
          </p:nvPr>
        </p:nvSpPr>
        <p:spPr>
          <a:xfrm>
            <a:off x="648929" y="565662"/>
            <a:ext cx="5259554" cy="1371293"/>
          </a:xfrm>
        </p:spPr>
        <p:txBody>
          <a:bodyPr/>
          <a:lstStyle/>
          <a:p>
            <a:r>
              <a:rPr lang="en-US" dirty="0"/>
              <a:t>LARGE BUSINESS UNIT</a:t>
            </a:r>
          </a:p>
        </p:txBody>
      </p:sp>
      <p:sp>
        <p:nvSpPr>
          <p:cNvPr id="3" name="Text Placeholder 2">
            <a:extLst>
              <a:ext uri="{FF2B5EF4-FFF2-40B4-BE49-F238E27FC236}">
                <a16:creationId xmlns:a16="http://schemas.microsoft.com/office/drawing/2014/main" id="{6FCE330B-29A5-47FB-4968-EDED93EF18BA}"/>
              </a:ext>
            </a:extLst>
          </p:cNvPr>
          <p:cNvSpPr>
            <a:spLocks noGrp="1"/>
          </p:cNvSpPr>
          <p:nvPr>
            <p:ph idx="1"/>
          </p:nvPr>
        </p:nvSpPr>
        <p:spPr>
          <a:xfrm>
            <a:off x="540774" y="2088108"/>
            <a:ext cx="6685935" cy="4381517"/>
          </a:xfrm>
        </p:spPr>
        <p:txBody>
          <a:bodyPr>
            <a:noAutofit/>
          </a:bodyPr>
          <a:lstStyle/>
          <a:p>
            <a:r>
              <a:rPr lang="en-US" sz="2000" dirty="0"/>
              <a:t>Market Presence: National or international market presence with extensive customer base.</a:t>
            </a:r>
          </a:p>
          <a:p>
            <a:endParaRPr lang="en-US" sz="2000" dirty="0"/>
          </a:p>
          <a:p>
            <a:r>
              <a:rPr lang="en-US" sz="2000" dirty="0"/>
              <a:t>Infrastructure: Comprehensive infrastructure, including extensive facilities, technology, and operational support.</a:t>
            </a:r>
          </a:p>
          <a:p>
            <a:endParaRPr lang="en-US" sz="2000" dirty="0"/>
          </a:p>
          <a:p>
            <a:r>
              <a:rPr lang="en-US" sz="2000" dirty="0"/>
              <a:t>Strategic Importance: Play a significant role in achieving company-wide strategic goals and objectives.</a:t>
            </a:r>
          </a:p>
          <a:p>
            <a:endParaRPr lang="en-US" sz="2000" dirty="0"/>
          </a:p>
          <a:p>
            <a:r>
              <a:rPr lang="en-US" sz="2000" dirty="0"/>
              <a:t>Complexity Higher levels of complexity in operations, management, and decision-making processes.</a:t>
            </a:r>
          </a:p>
          <a:p>
            <a:endParaRPr lang="en-US" sz="2000" dirty="0"/>
          </a:p>
          <a:p>
            <a:r>
              <a:rPr lang="en-US" sz="2000" dirty="0"/>
              <a:t>Examples include multinational corporations, large-scale manufacturers, and major retail chains.</a:t>
            </a:r>
          </a:p>
          <a:p>
            <a:endParaRPr lang="en-US" sz="2000" dirty="0"/>
          </a:p>
        </p:txBody>
      </p:sp>
      <p:pic>
        <p:nvPicPr>
          <p:cNvPr id="6" name="Picture Placeholder 5" descr="A person holding a microphone and standing in front of a group of people">
            <a:extLst>
              <a:ext uri="{FF2B5EF4-FFF2-40B4-BE49-F238E27FC236}">
                <a16:creationId xmlns:a16="http://schemas.microsoft.com/office/drawing/2014/main" id="{C663957F-213A-03A6-17E7-57B8A2444EA2}"/>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46490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471948" y="562271"/>
            <a:ext cx="7631709" cy="1091627"/>
          </a:xfrm>
        </p:spPr>
        <p:txBody>
          <a:bodyPr/>
          <a:lstStyle/>
          <a:p>
            <a:r>
              <a:rPr lang="en-US" dirty="0"/>
              <a:t>Factors Influencing the Size of a Business</a:t>
            </a:r>
          </a:p>
        </p:txBody>
      </p:sp>
      <p:pic>
        <p:nvPicPr>
          <p:cNvPr id="10" name="Picture Placeholder 9" descr="A person wearing a blue suit and headphones pointing at a computer">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
        <p:nvSpPr>
          <p:cNvPr id="9" name="Rectangle 2">
            <a:extLst>
              <a:ext uri="{FF2B5EF4-FFF2-40B4-BE49-F238E27FC236}">
                <a16:creationId xmlns:a16="http://schemas.microsoft.com/office/drawing/2014/main" id="{9729E9B5-B2AD-126F-2888-F1FC54D93B8C}"/>
              </a:ext>
            </a:extLst>
          </p:cNvPr>
          <p:cNvSpPr>
            <a:spLocks noGrp="1" noChangeArrowheads="1"/>
          </p:cNvSpPr>
          <p:nvPr>
            <p:ph sz="half" idx="15"/>
          </p:nvPr>
        </p:nvSpPr>
        <p:spPr bwMode="auto">
          <a:xfrm>
            <a:off x="471948" y="1787657"/>
            <a:ext cx="846060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Capital Availability</a:t>
            </a:r>
            <a:r>
              <a:rPr kumimoji="0" lang="en-US" altLang="en-US" sz="1800" b="0" i="0" u="none" strike="noStrike" cap="none" normalizeH="0" baseline="0" dirty="0">
                <a:ln>
                  <a:noFill/>
                </a:ln>
                <a:solidFill>
                  <a:schemeClr val="tx1"/>
                </a:solidFill>
                <a:effectLst/>
                <a:latin typeface="Arial" panose="020B0604020202020204" pitchFamily="34" charset="0"/>
              </a:rPr>
              <a:t>: The size of the business depends on the funds available for initial setup and operations.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Market Demand</a:t>
            </a:r>
            <a:r>
              <a:rPr kumimoji="0" lang="en-US" altLang="en-US" sz="1800" b="0" i="0" u="none" strike="noStrike" cap="none" normalizeH="0" baseline="0" dirty="0">
                <a:ln>
                  <a:noFill/>
                </a:ln>
                <a:solidFill>
                  <a:schemeClr val="tx1"/>
                </a:solidFill>
                <a:effectLst/>
                <a:latin typeface="Arial" panose="020B0604020202020204" pitchFamily="34" charset="0"/>
              </a:rPr>
              <a:t>: High market demand may justify a larger business size, while niche markets may be better served by smaller units.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Nature of Business</a:t>
            </a:r>
            <a:r>
              <a:rPr kumimoji="0" lang="en-US" altLang="en-US" sz="1800" b="0" i="0" u="none" strike="noStrike" cap="none" normalizeH="0" baseline="0" dirty="0">
                <a:ln>
                  <a:noFill/>
                </a:ln>
                <a:solidFill>
                  <a:schemeClr val="tx1"/>
                </a:solidFill>
                <a:effectLst/>
                <a:latin typeface="Arial" panose="020B0604020202020204" pitchFamily="34" charset="0"/>
              </a:rPr>
              <a:t>: Industries like technology or consultancy may thrive as small units, while manufacturing often requires larger setups.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Goals and Vision</a:t>
            </a:r>
            <a:r>
              <a:rPr kumimoji="0" lang="en-US" altLang="en-US" sz="1800" b="0" i="0" u="none" strike="noStrike" cap="none" normalizeH="0" baseline="0" dirty="0">
                <a:ln>
                  <a:noFill/>
                </a:ln>
                <a:solidFill>
                  <a:schemeClr val="tx1"/>
                </a:solidFill>
                <a:effectLst/>
                <a:latin typeface="Arial" panose="020B0604020202020204" pitchFamily="34" charset="0"/>
              </a:rPr>
              <a:t>: The entrepreneur's long-term objectives influence whether the business should remain small or scale up.</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Legal and Regulatory Constraints</a:t>
            </a:r>
            <a:r>
              <a:rPr kumimoji="0" lang="en-US" altLang="en-US" sz="1800" b="0" i="0" u="none" strike="noStrike" cap="none" normalizeH="0" baseline="0" dirty="0">
                <a:ln>
                  <a:noFill/>
                </a:ln>
                <a:solidFill>
                  <a:schemeClr val="tx1"/>
                </a:solidFill>
                <a:effectLst/>
                <a:latin typeface="Arial" panose="020B0604020202020204" pitchFamily="34" charset="0"/>
              </a:rPr>
              <a:t>: Certain industries or locations have restrictions on business size and operations.</a:t>
            </a:r>
          </a:p>
          <a:p>
            <a:pPr marR="0" lvl="0" algn="just"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Risk Appetite</a:t>
            </a:r>
            <a:r>
              <a:rPr kumimoji="0" lang="en-US" altLang="en-US" sz="1800" b="0" i="0" u="none" strike="noStrike" cap="none" normalizeH="0" baseline="0" dirty="0">
                <a:ln>
                  <a:noFill/>
                </a:ln>
                <a:solidFill>
                  <a:schemeClr val="tx1"/>
                </a:solidFill>
                <a:effectLst/>
                <a:latin typeface="Arial" panose="020B0604020202020204" pitchFamily="34" charset="0"/>
              </a:rPr>
              <a:t>: Larger businesses often entail greater risk, while smaller units offer more flexibility and lower stakes. </a:t>
            </a:r>
          </a:p>
        </p:txBody>
      </p:sp>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OPTIMUM</a:t>
            </a:r>
            <a:br>
              <a:rPr lang="en-US" dirty="0"/>
            </a:br>
            <a:r>
              <a:rPr lang="en-US" dirty="0"/>
              <a:t>FIRM</a:t>
            </a:r>
            <a:br>
              <a:rPr lang="en-US" dirty="0"/>
            </a:br>
            <a:endParaRPr lang="en-US" dirty="0"/>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endParaRPr lang="en-US" dirty="0"/>
          </a:p>
        </p:txBody>
      </p:sp>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{95488453-D993-4FF9-A0D5-93B55658F6A9}tf78438558_win32</Template>
  <TotalTime>129</TotalTime>
  <Words>452</Words>
  <Application>Microsoft Office PowerPoint</Application>
  <PresentationFormat>Widescreen</PresentationFormat>
  <Paragraphs>54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Sabon Next LT</vt:lpstr>
      <vt:lpstr>Times New Roman</vt:lpstr>
      <vt:lpstr>YAFdJpYuLss 0</vt:lpstr>
      <vt:lpstr>Custom</vt:lpstr>
      <vt:lpstr>BBA SEM V-ESB UNIT - II</vt:lpstr>
      <vt:lpstr>Choice of business: </vt:lpstr>
      <vt:lpstr>The size of a business unit can vary significantly depending on the organization and industry. Business units can range from small, specialized teams within a larger corporation to substantial divisions with hundreds or even thousands of employees. Factors influencing size include the scope of operations, market reach, revenue contribution, and strategic importance within the overall structure of the parent company</vt:lpstr>
      <vt:lpstr>business unit </vt:lpstr>
      <vt:lpstr>SMALL BUSINESS UNIT</vt:lpstr>
      <vt:lpstr>MEDIUM SIZED BUSINESS UNIT</vt:lpstr>
      <vt:lpstr>LARGE BUSINESS UNIT</vt:lpstr>
      <vt:lpstr>Factors Influencing the Size of a Business</vt:lpstr>
      <vt:lpstr>OPTIMUM FIRM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vikrant ravi</dc:creator>
  <cp:lastModifiedBy>vikrant ravi</cp:lastModifiedBy>
  <cp:revision>1</cp:revision>
  <dcterms:created xsi:type="dcterms:W3CDTF">2024-12-08T16:12:19Z</dcterms:created>
  <dcterms:modified xsi:type="dcterms:W3CDTF">2024-12-08T18:21:57Z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